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9"/>
  </p:notesMasterIdLst>
  <p:sldIdLst>
    <p:sldId id="258" r:id="rId2"/>
    <p:sldId id="257" r:id="rId3"/>
    <p:sldId id="276" r:id="rId4"/>
    <p:sldId id="259" r:id="rId5"/>
    <p:sldId id="277" r:id="rId6"/>
    <p:sldId id="260" r:id="rId7"/>
    <p:sldId id="278" r:id="rId8"/>
    <p:sldId id="261" r:id="rId9"/>
    <p:sldId id="262" r:id="rId10"/>
    <p:sldId id="279" r:id="rId11"/>
    <p:sldId id="280" r:id="rId12"/>
    <p:sldId id="281" r:id="rId13"/>
    <p:sldId id="28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9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44584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83893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9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3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282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4813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781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1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6775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71535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886700" cy="7524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15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59971" y="5715000"/>
            <a:ext cx="7886700" cy="990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Hate Crimes, Mass Murder, Terrorism, and Homeland Security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886700" cy="625474"/>
          </a:xfrm>
        </p:spPr>
        <p:txBody>
          <a:bodyPr/>
          <a:lstStyle/>
          <a:p>
            <a:r>
              <a:rPr lang="en-US" dirty="0" err="1" smtClean="0">
                <a:solidFill>
                  <a:srgbClr val="CF5716"/>
                </a:solidFill>
              </a:rPr>
              <a:t>Multicide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77389" y="1828800"/>
            <a:ext cx="7886700" cy="4351338"/>
          </a:xfrm>
        </p:spPr>
        <p:txBody>
          <a:bodyPr/>
          <a:lstStyle/>
          <a:p>
            <a:r>
              <a:rPr lang="en-US" dirty="0" smtClean="0"/>
              <a:t>Individuals </a:t>
            </a:r>
            <a:r>
              <a:rPr lang="en-US" dirty="0"/>
              <a:t>who kill multiple victims, which involves several categories</a:t>
            </a:r>
          </a:p>
          <a:p>
            <a:r>
              <a:rPr lang="en-US" dirty="0" smtClean="0"/>
              <a:t>Categories </a:t>
            </a:r>
            <a:r>
              <a:rPr lang="en-US" dirty="0"/>
              <a:t>of </a:t>
            </a:r>
            <a:r>
              <a:rPr lang="en-US" dirty="0" err="1" smtClean="0"/>
              <a:t>multicide</a:t>
            </a:r>
            <a:endParaRPr lang="en-US" dirty="0"/>
          </a:p>
          <a:p>
            <a:pPr lvl="1"/>
            <a:r>
              <a:rPr lang="en-US" dirty="0" smtClean="0"/>
              <a:t>Serial </a:t>
            </a:r>
            <a:r>
              <a:rPr lang="en-US" dirty="0"/>
              <a:t>killers</a:t>
            </a:r>
          </a:p>
          <a:p>
            <a:pPr lvl="1"/>
            <a:r>
              <a:rPr lang="en-US" dirty="0" smtClean="0"/>
              <a:t>Mass </a:t>
            </a:r>
            <a:r>
              <a:rPr lang="en-US" dirty="0"/>
              <a:t>murderers</a:t>
            </a:r>
          </a:p>
          <a:p>
            <a:pPr lvl="1"/>
            <a:r>
              <a:rPr lang="en-US" dirty="0" smtClean="0"/>
              <a:t>Spree </a:t>
            </a:r>
            <a:r>
              <a:rPr lang="en-US" dirty="0"/>
              <a:t>Killers</a:t>
            </a:r>
          </a:p>
        </p:txBody>
      </p:sp>
    </p:spTree>
    <p:extLst>
      <p:ext uri="{BB962C8B-B14F-4D97-AF65-F5344CB8AC3E}">
        <p14:creationId xmlns:p14="http://schemas.microsoft.com/office/powerpoint/2010/main" val="16203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83920" y="609600"/>
            <a:ext cx="7886700" cy="777874"/>
          </a:xfrm>
        </p:spPr>
        <p:txBody>
          <a:bodyPr/>
          <a:lstStyle/>
          <a:p>
            <a:r>
              <a:rPr lang="en-US" dirty="0" err="1" smtClean="0">
                <a:solidFill>
                  <a:srgbClr val="CF5716"/>
                </a:solidFill>
              </a:rPr>
              <a:t>Multicide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2005013"/>
            <a:ext cx="7886700" cy="4351338"/>
          </a:xfrm>
        </p:spPr>
        <p:txBody>
          <a:bodyPr/>
          <a:lstStyle/>
          <a:p>
            <a:r>
              <a:rPr lang="en-US" dirty="0" smtClean="0"/>
              <a:t>Categories </a:t>
            </a:r>
            <a:r>
              <a:rPr lang="en-US" dirty="0"/>
              <a:t>of mass murders</a:t>
            </a:r>
          </a:p>
          <a:p>
            <a:pPr lvl="1"/>
            <a:r>
              <a:rPr lang="en-US" dirty="0" smtClean="0"/>
              <a:t>Disciple Mass.</a:t>
            </a:r>
            <a:endParaRPr lang="en-US" dirty="0"/>
          </a:p>
          <a:p>
            <a:pPr lvl="1"/>
            <a:r>
              <a:rPr lang="en-US" dirty="0" smtClean="0"/>
              <a:t>Family Annihilator</a:t>
            </a:r>
            <a:endParaRPr lang="en-US" dirty="0"/>
          </a:p>
          <a:p>
            <a:pPr lvl="1"/>
            <a:r>
              <a:rPr lang="en-US" dirty="0"/>
              <a:t>D</a:t>
            </a:r>
            <a:r>
              <a:rPr lang="en-US" dirty="0" smtClean="0"/>
              <a:t>isgruntled Employee</a:t>
            </a:r>
            <a:endParaRPr lang="en-US" dirty="0"/>
          </a:p>
          <a:p>
            <a:pPr lvl="1"/>
            <a:r>
              <a:rPr lang="en-US" dirty="0" smtClean="0"/>
              <a:t>Ideological </a:t>
            </a:r>
            <a:r>
              <a:rPr lang="en-US" dirty="0"/>
              <a:t>Mass </a:t>
            </a:r>
            <a:r>
              <a:rPr lang="en-US" dirty="0" smtClean="0"/>
              <a:t>Killer</a:t>
            </a:r>
            <a:endParaRPr lang="en-US" dirty="0"/>
          </a:p>
          <a:p>
            <a:pPr lvl="1"/>
            <a:r>
              <a:rPr lang="en-US" dirty="0" smtClean="0"/>
              <a:t>Disgruntled </a:t>
            </a:r>
            <a:r>
              <a:rPr lang="en-US" dirty="0"/>
              <a:t>Citizen </a:t>
            </a:r>
            <a:r>
              <a:rPr lang="en-US" dirty="0" smtClean="0"/>
              <a:t>Killer   </a:t>
            </a:r>
          </a:p>
          <a:p>
            <a:pPr lvl="1"/>
            <a:r>
              <a:rPr lang="en-US" dirty="0" smtClean="0"/>
              <a:t>Psychotic </a:t>
            </a:r>
            <a:r>
              <a:rPr lang="en-US" dirty="0"/>
              <a:t>Mass </a:t>
            </a:r>
            <a:r>
              <a:rPr lang="en-US" dirty="0" smtClean="0"/>
              <a:t>Killer</a:t>
            </a:r>
            <a:endParaRPr lang="en-US" dirty="0"/>
          </a:p>
          <a:p>
            <a:pPr lvl="1"/>
            <a:r>
              <a:rPr lang="en-US" dirty="0" smtClean="0"/>
              <a:t>School Killers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0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86700" cy="701674"/>
          </a:xfrm>
        </p:spPr>
        <p:txBody>
          <a:bodyPr/>
          <a:lstStyle/>
          <a:p>
            <a:r>
              <a:rPr lang="en-US" dirty="0" err="1" smtClean="0">
                <a:solidFill>
                  <a:srgbClr val="CF5716"/>
                </a:solidFill>
              </a:rPr>
              <a:t>Multicide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School </a:t>
            </a:r>
            <a:r>
              <a:rPr lang="en-US" dirty="0"/>
              <a:t>Attacks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report from the Secret Service and Department of </a:t>
            </a:r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vast majority were committed by only one student (not two or more), 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most common weapon was a handgun (not an assault weapon). </a:t>
            </a:r>
          </a:p>
          <a:p>
            <a:pPr lvl="2"/>
            <a:r>
              <a:rPr lang="en-US" dirty="0" smtClean="0"/>
              <a:t>Most </a:t>
            </a:r>
            <a:r>
              <a:rPr lang="en-US" dirty="0"/>
              <a:t>attackers were socially “mainstream</a:t>
            </a:r>
            <a:r>
              <a:rPr lang="en-US" dirty="0" smtClean="0"/>
              <a:t>”</a:t>
            </a:r>
            <a:endParaRPr lang="en-US" dirty="0"/>
          </a:p>
          <a:p>
            <a:pPr lvl="2"/>
            <a:r>
              <a:rPr lang="en-US" dirty="0" smtClean="0"/>
              <a:t>Most </a:t>
            </a:r>
            <a:r>
              <a:rPr lang="en-US" dirty="0"/>
              <a:t>student attackers were receiving As and </a:t>
            </a:r>
            <a:r>
              <a:rPr lang="en-US" dirty="0" err="1"/>
              <a:t>Bs</a:t>
            </a:r>
            <a:r>
              <a:rPr lang="en-US" dirty="0"/>
              <a:t> in school, </a:t>
            </a:r>
            <a:endParaRPr lang="en-US" dirty="0" smtClean="0"/>
          </a:p>
          <a:p>
            <a:pPr lvl="2"/>
            <a:r>
              <a:rPr lang="en-US" dirty="0" smtClean="0"/>
              <a:t>Most </a:t>
            </a:r>
            <a:r>
              <a:rPr lang="en-US" dirty="0"/>
              <a:t>of the incidents </a:t>
            </a:r>
            <a:r>
              <a:rPr lang="en-US" dirty="0" smtClean="0"/>
              <a:t>targeted teachers/administrators </a:t>
            </a:r>
            <a:endParaRPr lang="en-US" dirty="0"/>
          </a:p>
          <a:p>
            <a:pPr lvl="2"/>
            <a:r>
              <a:rPr lang="en-US" dirty="0" smtClean="0"/>
              <a:t>Finally</a:t>
            </a:r>
            <a:r>
              <a:rPr lang="en-US" dirty="0"/>
              <a:t>, almost none of the attacks were stopped by law enforcement, but rather by intervention by other teachers or staff at the </a:t>
            </a:r>
            <a:r>
              <a:rPr lang="en-US" dirty="0" smtClean="0"/>
              <a:t>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92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625474"/>
          </a:xfrm>
        </p:spPr>
        <p:txBody>
          <a:bodyPr/>
          <a:lstStyle/>
          <a:p>
            <a:r>
              <a:rPr lang="en-US" dirty="0" err="1" smtClean="0">
                <a:solidFill>
                  <a:srgbClr val="CF5716"/>
                </a:solidFill>
              </a:rPr>
              <a:t>Multicide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88274" y="1828800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/>
              <a:t>Disparity in Rates of Committing </a:t>
            </a:r>
            <a:r>
              <a:rPr lang="en-US" dirty="0" err="1"/>
              <a:t>Multicide</a:t>
            </a:r>
            <a:r>
              <a:rPr lang="en-US" dirty="0"/>
              <a:t> Across Race and Religious Ideology</a:t>
            </a:r>
          </a:p>
          <a:p>
            <a:pPr lvl="1"/>
            <a:r>
              <a:rPr lang="en-US" dirty="0"/>
              <a:t>Recent studies have noted that it is a common myth that African-Americans are underrepresented as </a:t>
            </a:r>
            <a:r>
              <a:rPr lang="en-US" dirty="0" err="1"/>
              <a:t>multicide</a:t>
            </a:r>
            <a:r>
              <a:rPr lang="en-US" dirty="0"/>
              <a:t> offenders, especially for serial </a:t>
            </a:r>
            <a:r>
              <a:rPr lang="en-US" dirty="0" smtClean="0"/>
              <a:t>killers</a:t>
            </a:r>
            <a:endParaRPr lang="en-US" dirty="0"/>
          </a:p>
          <a:p>
            <a:pPr lvl="1"/>
            <a:r>
              <a:rPr lang="en-US" dirty="0"/>
              <a:t>A recent review of the data on mass murders in the U.S. through most of 2015 showed that only 1 out of 207 incidents were committed by known Muslim offenders.  </a:t>
            </a:r>
          </a:p>
        </p:txBody>
      </p:sp>
    </p:spTree>
    <p:extLst>
      <p:ext uri="{BB962C8B-B14F-4D97-AF65-F5344CB8AC3E}">
        <p14:creationId xmlns:p14="http://schemas.microsoft.com/office/powerpoint/2010/main" val="227044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7016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Terrorism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96983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What is terrorism?</a:t>
            </a:r>
          </a:p>
          <a:p>
            <a:pPr lvl="1"/>
            <a:r>
              <a:rPr lang="en-US" dirty="0" smtClean="0"/>
              <a:t>Hoffman identified terrorism as follows:</a:t>
            </a:r>
          </a:p>
          <a:p>
            <a:pPr lvl="2"/>
            <a:r>
              <a:rPr lang="en-US" dirty="0" smtClean="0"/>
              <a:t>Inevitably political in aims and motives;</a:t>
            </a:r>
          </a:p>
          <a:p>
            <a:pPr lvl="2"/>
            <a:r>
              <a:rPr lang="en-US" dirty="0" smtClean="0"/>
              <a:t>Violent or threatens violence;</a:t>
            </a:r>
          </a:p>
          <a:p>
            <a:pPr lvl="2"/>
            <a:r>
              <a:rPr lang="en-US" dirty="0" smtClean="0"/>
              <a:t>Designed to have far-reaching psychological consequences beyond the immediate victim or target;</a:t>
            </a:r>
          </a:p>
          <a:p>
            <a:pPr lvl="2"/>
            <a:r>
              <a:rPr lang="en-US" dirty="0" smtClean="0"/>
              <a:t>Conducted either by an organization with an identifiable chain of command or conspiratorial cell structure or by individuals or a small collection of individuals directly influenced, motivated, or inspired by the ideological aims or example of some existent terrorist movement and/or its leaders; and </a:t>
            </a:r>
          </a:p>
          <a:p>
            <a:pPr lvl="2"/>
            <a:r>
              <a:rPr lang="en-US" dirty="0" smtClean="0"/>
              <a:t>Perpetrated by a subnational group or nonstate entity.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886700" cy="749298"/>
          </a:xfrm>
        </p:spPr>
        <p:txBody>
          <a:bodyPr/>
          <a:lstStyle/>
          <a:p>
            <a:r>
              <a:rPr lang="en-US" dirty="0" smtClean="0">
                <a:solidFill>
                  <a:srgbClr val="CF5716"/>
                </a:solidFill>
              </a:rPr>
              <a:t>Terrorism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886700" cy="3508375"/>
          </a:xfrm>
        </p:spPr>
        <p:txBody>
          <a:bodyPr/>
          <a:lstStyle/>
          <a:p>
            <a:pPr eaLnBrk="1" hangingPunct="1"/>
            <a:r>
              <a:rPr lang="en-US" dirty="0" smtClean="0"/>
              <a:t>Typologies</a:t>
            </a:r>
          </a:p>
          <a:p>
            <a:pPr lvl="1"/>
            <a:r>
              <a:rPr lang="en-US" dirty="0" smtClean="0"/>
              <a:t>Martin developed a typology of terrorism founded on motivation:</a:t>
            </a:r>
          </a:p>
          <a:p>
            <a:pPr lvl="2"/>
            <a:r>
              <a:rPr lang="en-US" dirty="0" smtClean="0"/>
              <a:t>State-sponsored terrorism</a:t>
            </a:r>
          </a:p>
          <a:p>
            <a:pPr lvl="2"/>
            <a:r>
              <a:rPr lang="en-US" dirty="0" smtClean="0"/>
              <a:t>Dissident terrorism</a:t>
            </a:r>
          </a:p>
          <a:p>
            <a:pPr lvl="2"/>
            <a:r>
              <a:rPr lang="en-US" dirty="0" smtClean="0"/>
              <a:t>Religious terrorism</a:t>
            </a:r>
          </a:p>
          <a:p>
            <a:pPr lvl="2"/>
            <a:r>
              <a:rPr lang="en-US" dirty="0" smtClean="0"/>
              <a:t>Criminal terrorism</a:t>
            </a:r>
          </a:p>
          <a:p>
            <a:pPr marL="593725" lvl="2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886700" cy="7778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66503" y="1828800"/>
            <a:ext cx="7886700" cy="435133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Extent</a:t>
            </a:r>
          </a:p>
          <a:p>
            <a:pPr lvl="1"/>
            <a:r>
              <a:rPr lang="en-US" dirty="0"/>
              <a:t>A major resource to understanding the extent of terrorism is the Global Terrorism Index (GTI).</a:t>
            </a:r>
          </a:p>
          <a:p>
            <a:pPr lvl="2"/>
            <a:r>
              <a:rPr lang="en-US" dirty="0" smtClean="0"/>
              <a:t>From </a:t>
            </a:r>
            <a:r>
              <a:rPr lang="en-US" dirty="0"/>
              <a:t>their 2015 report, GTI reported that terrorist activity increased by 80 percent in 2014. </a:t>
            </a:r>
          </a:p>
          <a:p>
            <a:pPr lvl="2"/>
            <a:r>
              <a:rPr lang="en-US" dirty="0"/>
              <a:t>The number of deaths from terrorism in 2013 were 18,111; in 2014 this number increased to 32,681. </a:t>
            </a:r>
          </a:p>
          <a:p>
            <a:pPr lvl="2"/>
            <a:r>
              <a:rPr lang="en-US" dirty="0"/>
              <a:t>Currently, the deadliest terrorist group in the world is Boko Haram. While deaths attributed to ISIL were 6,073, there were 6,644 deaths attributed to Boko Haram. </a:t>
            </a:r>
          </a:p>
          <a:p>
            <a:pPr lvl="2"/>
            <a:r>
              <a:rPr lang="en-US" dirty="0"/>
              <a:t>Terrorist activity is highly concentrated; five countries accounted for 78 percent of deaths: Iraq, Nigeria, Afghanistan, Pakistan, and Syria.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06100" y="381000"/>
            <a:ext cx="7886700" cy="7016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06100" y="1543686"/>
            <a:ext cx="7886700" cy="47974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Historical context</a:t>
            </a:r>
          </a:p>
          <a:p>
            <a:pPr lvl="1"/>
            <a:r>
              <a:rPr lang="en-US" dirty="0" smtClean="0"/>
              <a:t>The French Revolution</a:t>
            </a:r>
          </a:p>
          <a:p>
            <a:pPr lvl="2"/>
            <a:r>
              <a:rPr lang="en-US" dirty="0" smtClean="0"/>
              <a:t>Term </a:t>
            </a:r>
            <a:r>
              <a:rPr lang="en-US" i="1" dirty="0" smtClean="0"/>
              <a:t>terrorism</a:t>
            </a:r>
            <a:r>
              <a:rPr lang="en-US" dirty="0" smtClean="0"/>
              <a:t> originated from the </a:t>
            </a:r>
            <a:r>
              <a:rPr lang="en-US" i="1" dirty="0" smtClean="0"/>
              <a:t>régime de la terreur </a:t>
            </a:r>
            <a:r>
              <a:rPr lang="en-US" dirty="0" smtClean="0"/>
              <a:t>(reign of terror) that prevailed during the French Revolution.</a:t>
            </a:r>
          </a:p>
          <a:p>
            <a:pPr lvl="1"/>
            <a:r>
              <a:rPr lang="en-US" dirty="0" smtClean="0"/>
              <a:t>Late 19th- and </a:t>
            </a:r>
            <a:r>
              <a:rPr lang="en-US" dirty="0"/>
              <a:t>e</a:t>
            </a:r>
            <a:r>
              <a:rPr lang="en-US" dirty="0" smtClean="0"/>
              <a:t>arly 20th-century terrorism</a:t>
            </a:r>
          </a:p>
          <a:p>
            <a:pPr lvl="2"/>
            <a:r>
              <a:rPr lang="en-US" dirty="0" smtClean="0"/>
              <a:t>From the 1800s into the early 1900s, anarchists and socialists were responsible for a great amount of terrorism.</a:t>
            </a:r>
          </a:p>
          <a:p>
            <a:pPr lvl="3"/>
            <a:r>
              <a:rPr lang="en-US" dirty="0" smtClean="0"/>
              <a:t>Terrorist acts during this period have been termed state-sponsored terrorism.</a:t>
            </a:r>
          </a:p>
          <a:p>
            <a:pPr lvl="2"/>
            <a:r>
              <a:rPr lang="en-US" dirty="0" smtClean="0"/>
              <a:t>During the 1960s and 1970s, groups engaging in terrorist activities increased.</a:t>
            </a:r>
          </a:p>
          <a:p>
            <a:pPr lvl="1"/>
            <a:r>
              <a:rPr lang="en-US" dirty="0" smtClean="0"/>
              <a:t>Contemporary terrorism</a:t>
            </a:r>
          </a:p>
          <a:p>
            <a:pPr lvl="2"/>
            <a:r>
              <a:rPr lang="en-US" dirty="0" smtClean="0"/>
              <a:t>New Terrorism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7016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1865268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Organizational networks</a:t>
            </a:r>
          </a:p>
          <a:p>
            <a:pPr lvl="1"/>
            <a:r>
              <a:rPr lang="en-US" dirty="0" smtClean="0"/>
              <a:t>Cells</a:t>
            </a:r>
          </a:p>
          <a:p>
            <a:pPr lvl="1"/>
            <a:r>
              <a:rPr lang="en-US" dirty="0" smtClean="0"/>
              <a:t>Pyramid</a:t>
            </a:r>
          </a:p>
          <a:p>
            <a:pPr lvl="1"/>
            <a:r>
              <a:rPr lang="en-US" dirty="0" smtClean="0"/>
              <a:t>Umbrella organization</a:t>
            </a:r>
          </a:p>
          <a:p>
            <a:pPr lvl="1"/>
            <a:r>
              <a:rPr lang="en-US" dirty="0" smtClean="0"/>
              <a:t>Virtual organizations</a:t>
            </a:r>
          </a:p>
          <a:p>
            <a:pPr lvl="1"/>
            <a:r>
              <a:rPr lang="en-US" dirty="0" smtClean="0"/>
              <a:t>Chain organizations</a:t>
            </a:r>
          </a:p>
          <a:p>
            <a:pPr lvl="1"/>
            <a:r>
              <a:rPr lang="en-US" dirty="0" smtClean="0"/>
              <a:t>Hub organizations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8540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Financial support</a:t>
            </a:r>
          </a:p>
          <a:p>
            <a:pPr lvl="1"/>
            <a:r>
              <a:rPr lang="en-US" dirty="0" smtClean="0"/>
              <a:t>Two general activities to limit terrorist financing:</a:t>
            </a:r>
          </a:p>
          <a:p>
            <a:pPr lvl="2"/>
            <a:r>
              <a:rPr lang="en-US" dirty="0" smtClean="0"/>
              <a:t>Money laundering</a:t>
            </a:r>
          </a:p>
          <a:p>
            <a:pPr lvl="2"/>
            <a:r>
              <a:rPr lang="en-US" dirty="0" smtClean="0"/>
              <a:t>Fundraising</a:t>
            </a:r>
          </a:p>
          <a:p>
            <a:r>
              <a:rPr lang="en-US" dirty="0" smtClean="0"/>
              <a:t>Influence of the media</a:t>
            </a:r>
          </a:p>
          <a:p>
            <a:pPr lvl="1"/>
            <a:r>
              <a:rPr lang="en-US" dirty="0" smtClean="0"/>
              <a:t>Much of what the general public knows about terrorism is through the media.</a:t>
            </a:r>
          </a:p>
          <a:p>
            <a:pPr lvl="1"/>
            <a:r>
              <a:rPr lang="en-US" dirty="0" smtClean="0"/>
              <a:t>Simon Cottle identified the various communication frames that are used to report on terrorism.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7016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Hate crimes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Congress defined a hate crime as follows:</a:t>
            </a:r>
          </a:p>
          <a:p>
            <a:pPr lvl="1"/>
            <a:r>
              <a:rPr lang="en-US" dirty="0" smtClean="0"/>
              <a:t>A criminal offense against person or property motivated in whole or in part by an offender’s bias against a race, religion, disability, ethnic origin, or sexual orientation.</a:t>
            </a:r>
          </a:p>
          <a:p>
            <a:r>
              <a:rPr lang="en-US" dirty="0" smtClean="0"/>
              <a:t>Hate crimes are not exclusively a federal offense; however, the federal government can and does investigate and prosecute hate crimes as civil rights violations.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38200" y="304801"/>
            <a:ext cx="7886700" cy="990600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Domestic terrorism</a:t>
            </a:r>
          </a:p>
          <a:p>
            <a:pPr lvl="1"/>
            <a:r>
              <a:rPr lang="en-US" dirty="0"/>
              <a:t>The Federal Bureau of Investigation has defined domestic terrorism as having these characteristics:</a:t>
            </a:r>
          </a:p>
          <a:p>
            <a:pPr lvl="2"/>
            <a:r>
              <a:rPr lang="en-US" dirty="0"/>
              <a:t>Involve acts dangerous to human life that violate federal or state law;</a:t>
            </a:r>
          </a:p>
          <a:p>
            <a:pPr lvl="2"/>
            <a:r>
              <a:rPr lang="en-US" dirty="0"/>
              <a:t>Appear intended 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/>
              <a:t>to </a:t>
            </a:r>
            <a:r>
              <a:rPr lang="en-US" smtClean="0"/>
              <a:t>intimidate </a:t>
            </a:r>
            <a:r>
              <a:rPr lang="en-US" dirty="0"/>
              <a:t>or coerce a civilian population; (ii) to influence the policy of a government by intimidation or coercion; or (iii) to affect the conduct of a government by mass destruction, assassination, or kidnapping; and</a:t>
            </a:r>
          </a:p>
          <a:p>
            <a:pPr lvl="2"/>
            <a:r>
              <a:rPr lang="en-US" dirty="0"/>
              <a:t>Occur primarily within the territorial jurisdiction of the </a:t>
            </a:r>
            <a:r>
              <a:rPr lang="en-US" dirty="0" smtClean="0"/>
              <a:t>United States.</a:t>
            </a:r>
            <a:endParaRPr lang="en-US" dirty="0"/>
          </a:p>
          <a:p>
            <a:pPr lvl="1"/>
            <a:r>
              <a:rPr lang="en-US" dirty="0" smtClean="0"/>
              <a:t>Martin maintained that most of the political violence in the United States can be categorized as left and 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10064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Terrorism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838200" y="1856560"/>
            <a:ext cx="7886700" cy="4239440"/>
          </a:xfrm>
        </p:spPr>
        <p:txBody>
          <a:bodyPr/>
          <a:lstStyle/>
          <a:p>
            <a:pPr eaLnBrk="1" hangingPunct="1"/>
            <a:r>
              <a:rPr lang="en-US" dirty="0" smtClean="0"/>
              <a:t>Theoretical explanations of terrorism</a:t>
            </a:r>
          </a:p>
          <a:p>
            <a:pPr lvl="1"/>
            <a:r>
              <a:rPr lang="en-US" dirty="0" smtClean="0"/>
              <a:t>Forst</a:t>
            </a:r>
          </a:p>
          <a:p>
            <a:pPr lvl="2"/>
            <a:r>
              <a:rPr lang="en-US" dirty="0" smtClean="0"/>
              <a:t>Identified three general barriers to understanding terrorism.</a:t>
            </a:r>
          </a:p>
          <a:p>
            <a:pPr lvl="1"/>
            <a:r>
              <a:rPr lang="en-US" dirty="0" smtClean="0"/>
              <a:t>Another theoretical model that could enhance our understanding of terrorism is game theory.</a:t>
            </a:r>
          </a:p>
          <a:p>
            <a:pPr lvl="2"/>
            <a:r>
              <a:rPr lang="en-US" dirty="0" smtClean="0"/>
              <a:t>Game theory has two goals:</a:t>
            </a:r>
          </a:p>
          <a:p>
            <a:pPr lvl="3"/>
            <a:r>
              <a:rPr lang="en-US" dirty="0" smtClean="0"/>
              <a:t>To understand why the parties in competitive situations behave as they do</a:t>
            </a:r>
          </a:p>
          <a:p>
            <a:pPr lvl="3"/>
            <a:r>
              <a:rPr lang="en-US" dirty="0" smtClean="0"/>
              <a:t>To advice the players of the game the best way to play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14400" y="541974"/>
            <a:ext cx="7886700" cy="10826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Homeland security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38200" y="2005013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Origins</a:t>
            </a:r>
          </a:p>
          <a:p>
            <a:pPr lvl="1"/>
            <a:r>
              <a:rPr lang="en-US" dirty="0" smtClean="0"/>
              <a:t>On October 8, 2001, President George W. Bush issued Executive Order 13228, establishing the Office of Homeland Security and the Homeland Security Council.</a:t>
            </a:r>
          </a:p>
          <a:p>
            <a:pPr lvl="1"/>
            <a:r>
              <a:rPr lang="en-US" dirty="0" smtClean="0"/>
              <a:t>In 2003, the Department of Homeland Security was created from the Office of Homeland Security.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914400" y="357685"/>
            <a:ext cx="7886700" cy="861515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Homeland </a:t>
            </a:r>
            <a:r>
              <a:rPr lang="en-US" dirty="0" smtClean="0">
                <a:solidFill>
                  <a:srgbClr val="CF5716"/>
                </a:solidFill>
              </a:rPr>
              <a:t>security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07869" y="16002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Homeland security is a concerted national effort to prevent terrorist attacks within the United States, reduce America’s vulnerability to terrorism, and minimize the damage and recover from attacks that do occur.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40526" y="533400"/>
            <a:ext cx="7886700" cy="7016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Homeland </a:t>
            </a:r>
            <a:r>
              <a:rPr lang="en-US" dirty="0" smtClean="0">
                <a:solidFill>
                  <a:srgbClr val="CF5716"/>
                </a:solidFill>
              </a:rPr>
              <a:t>security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690689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Organizational network</a:t>
            </a:r>
          </a:p>
          <a:p>
            <a:pPr lvl="1"/>
            <a:r>
              <a:rPr lang="en-US" dirty="0" smtClean="0"/>
              <a:t>Pennsylvania governor Tom Ridge was appointed the first </a:t>
            </a:r>
            <a:r>
              <a:rPr lang="en-US" dirty="0"/>
              <a:t>d</a:t>
            </a:r>
            <a:r>
              <a:rPr lang="en-US" dirty="0" smtClean="0"/>
              <a:t>irector of the Office of Homeland Security.</a:t>
            </a:r>
          </a:p>
          <a:p>
            <a:pPr lvl="1"/>
            <a:r>
              <a:rPr lang="en-US" dirty="0" smtClean="0"/>
              <a:t>Agencies responsible for Homeland Security</a:t>
            </a:r>
          </a:p>
          <a:p>
            <a:pPr lvl="2"/>
            <a:r>
              <a:rPr lang="en-US" dirty="0" smtClean="0"/>
              <a:t>Transportation Security Administration </a:t>
            </a:r>
          </a:p>
          <a:p>
            <a:pPr lvl="2"/>
            <a:r>
              <a:rPr lang="en-US" dirty="0" smtClean="0"/>
              <a:t>U.S. Custom and Border Protection</a:t>
            </a:r>
          </a:p>
          <a:p>
            <a:pPr lvl="2"/>
            <a:r>
              <a:rPr lang="en-US" dirty="0" smtClean="0"/>
              <a:t>U.S. Citizenship and Immigration Services</a:t>
            </a:r>
          </a:p>
          <a:p>
            <a:pPr lvl="2"/>
            <a:r>
              <a:rPr lang="en-US" dirty="0" smtClean="0"/>
              <a:t>U.S. Immigration and Customs Enforcement</a:t>
            </a:r>
          </a:p>
          <a:p>
            <a:pPr lvl="2"/>
            <a:r>
              <a:rPr lang="en-US" dirty="0" smtClean="0"/>
              <a:t>U.S. Secret Service</a:t>
            </a:r>
          </a:p>
          <a:p>
            <a:pPr lvl="2"/>
            <a:r>
              <a:rPr lang="en-US" dirty="0" smtClean="0"/>
              <a:t>Federal Emergency Management Agency</a:t>
            </a:r>
          </a:p>
          <a:p>
            <a:pPr lvl="2"/>
            <a:r>
              <a:rPr lang="en-US" dirty="0" smtClean="0"/>
              <a:t>U.S. Coast Guard</a:t>
            </a:r>
          </a:p>
          <a:p>
            <a:pPr marL="593725" lvl="2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Homeland </a:t>
            </a:r>
            <a:r>
              <a:rPr lang="en-US" dirty="0" smtClean="0">
                <a:solidFill>
                  <a:srgbClr val="CF5716"/>
                </a:solidFill>
              </a:rPr>
              <a:t>security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690689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Bureaucratic problems and solutions</a:t>
            </a:r>
          </a:p>
          <a:p>
            <a:pPr lvl="1"/>
            <a:r>
              <a:rPr lang="en-US" dirty="0" smtClean="0"/>
              <a:t>Gaines and Kappeler noted one such problem is when conflicting political interests overshadow the organizational imperative.</a:t>
            </a:r>
          </a:p>
          <a:p>
            <a:pPr lvl="1"/>
            <a:r>
              <a:rPr lang="en-US" dirty="0" smtClean="0"/>
              <a:t>Many have suggested that the secretary of the DHS should have more autonomy to manage the department.</a:t>
            </a:r>
          </a:p>
          <a:p>
            <a:pPr lvl="1"/>
            <a:r>
              <a:rPr lang="en-US" dirty="0" smtClean="0"/>
              <a:t>Another problem with the DHS is agency confusion and mission distortion.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16577" y="381000"/>
            <a:ext cx="7886700" cy="1325563"/>
          </a:xfrm>
        </p:spPr>
        <p:txBody>
          <a:bodyPr/>
          <a:lstStyle/>
          <a:p>
            <a:r>
              <a:rPr lang="en-US">
                <a:solidFill>
                  <a:srgbClr val="CF5716"/>
                </a:solidFill>
              </a:rPr>
              <a:t>Homeland </a:t>
            </a:r>
            <a:r>
              <a:rPr lang="en-US" smtClean="0">
                <a:solidFill>
                  <a:srgbClr val="CF5716"/>
                </a:solidFill>
              </a:rPr>
              <a:t>security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Issues related to civil </a:t>
            </a:r>
            <a:r>
              <a:rPr lang="en-US" dirty="0"/>
              <a:t>l</a:t>
            </a:r>
            <a:r>
              <a:rPr lang="en-US" dirty="0" smtClean="0"/>
              <a:t>iberties</a:t>
            </a:r>
          </a:p>
          <a:p>
            <a:pPr lvl="1"/>
            <a:r>
              <a:rPr lang="en-US" dirty="0" smtClean="0"/>
              <a:t>The torture </a:t>
            </a:r>
            <a:r>
              <a:rPr lang="en-US" dirty="0"/>
              <a:t>d</a:t>
            </a:r>
            <a:r>
              <a:rPr lang="en-US" dirty="0" smtClean="0"/>
              <a:t>ebate</a:t>
            </a:r>
          </a:p>
          <a:p>
            <a:pPr lvl="1"/>
            <a:r>
              <a:rPr lang="en-US" dirty="0" smtClean="0"/>
              <a:t>Human rights</a:t>
            </a:r>
          </a:p>
          <a:p>
            <a:pPr lvl="1"/>
            <a:r>
              <a:rPr lang="en-US" dirty="0" smtClean="0"/>
              <a:t>The Constitution</a:t>
            </a:r>
          </a:p>
          <a:p>
            <a:pPr lvl="1"/>
            <a:r>
              <a:rPr lang="en-US" dirty="0" smtClean="0"/>
              <a:t>The USA PATRIOT Act of 2001</a:t>
            </a:r>
          </a:p>
          <a:p>
            <a:pPr marL="274638" lvl="1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86700" cy="930274"/>
          </a:xfrm>
        </p:spPr>
        <p:txBody>
          <a:bodyPr/>
          <a:lstStyle/>
          <a:p>
            <a:r>
              <a:rPr lang="en-US" dirty="0" smtClean="0">
                <a:solidFill>
                  <a:srgbClr val="CF5716"/>
                </a:solidFill>
              </a:rPr>
              <a:t>Policy implications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Gun Debate</a:t>
            </a:r>
          </a:p>
          <a:p>
            <a:pPr lvl="1"/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Cons</a:t>
            </a:r>
          </a:p>
          <a:p>
            <a:pPr marL="274638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262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77787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FBI provides various factors that should be considered when determining if such an offense was a crime motivated by bias.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offender and the victim were of a different race, religion, disability, sexual orientation, ethnicity, gender, and/or gender identity. </a:t>
            </a:r>
          </a:p>
          <a:p>
            <a:pPr lvl="1"/>
            <a:r>
              <a:rPr lang="en-US" dirty="0" smtClean="0"/>
              <a:t>Bias-related </a:t>
            </a:r>
            <a:r>
              <a:rPr lang="en-US" dirty="0"/>
              <a:t>oral comments, written statements, or gestures were made by the offender indicating his or her bias. </a:t>
            </a:r>
            <a:endParaRPr lang="en-US" dirty="0" smtClean="0"/>
          </a:p>
          <a:p>
            <a:pPr lvl="1"/>
            <a:r>
              <a:rPr lang="en-US" dirty="0" smtClean="0"/>
              <a:t>Bias-related </a:t>
            </a:r>
            <a:r>
              <a:rPr lang="en-US" dirty="0"/>
              <a:t>drawings, markings, symbols, or graffiti were left at the crime scene. </a:t>
            </a:r>
          </a:p>
          <a:p>
            <a:pPr lvl="1"/>
            <a:r>
              <a:rPr lang="en-US" dirty="0" smtClean="0"/>
              <a:t>Certain </a:t>
            </a:r>
            <a:r>
              <a:rPr lang="en-US" dirty="0"/>
              <a:t>objects, items, or things which indicate bias were used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46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04801"/>
            <a:ext cx="7886700" cy="838200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000" dirty="0" smtClean="0"/>
              <a:t>The FBI provides various factors that should be considered when determining if such an offense was a crime motivated by bias.</a:t>
            </a:r>
          </a:p>
          <a:p>
            <a:pPr lvl="1"/>
            <a:r>
              <a:rPr lang="en-US" sz="2000" dirty="0"/>
              <a:t>The victim is a member of a specific group that is overwhelmingly outnumbered by other residents in the neighborhood where the victim lives and the incident took place.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victim was visiting a neighborhood where previous hate crimes had been committed because of race, religion, disability, sexual orientation, ethnicity, gender, or gender identity and where tensions remained high against the victim’s group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Several </a:t>
            </a:r>
            <a:r>
              <a:rPr lang="en-US" sz="2000" dirty="0"/>
              <a:t>incidents occurred in the same locality, at or about the same time, and the victims were all of the same race, religion, disability, sexual orientation, ethnicity, gender, or gender identity.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substantial portion of the community where the crime occurred perceived that the incident was motivated by bias.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20675"/>
            <a:ext cx="7886700" cy="822326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FBI provides various factors that should be considered when determining if such an offense was a crime motivated by bias.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victim was engaged in activities related to his or her race, religion, disability, sexual orientation, ethnicity, gender, or gender </a:t>
            </a:r>
            <a:r>
              <a:rPr lang="en-US" sz="2000" dirty="0" smtClean="0"/>
              <a:t>identity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incident coincided with a holiday or a date of significance relating to a particular race, religion, disability, sexual orientation, ethnicity, gender, or gender </a:t>
            </a:r>
            <a:r>
              <a:rPr lang="en-US" sz="2000" dirty="0" smtClean="0"/>
              <a:t>identity (e.g</a:t>
            </a:r>
            <a:r>
              <a:rPr lang="en-US" sz="2000" dirty="0"/>
              <a:t>., Martin Luther King Day, Rosh Hashanah, or the Transgender Day of </a:t>
            </a:r>
            <a:r>
              <a:rPr lang="en-US" sz="2000" dirty="0" smtClean="0"/>
              <a:t>Remembrance).</a:t>
            </a:r>
            <a:endParaRPr lang="en-US" sz="2000" dirty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offender was previously involved in a similar hate crime or is a hate group member.</a:t>
            </a:r>
          </a:p>
          <a:p>
            <a:pPr lvl="1"/>
            <a:r>
              <a:rPr lang="en-US" sz="2000" dirty="0" smtClean="0"/>
              <a:t>There </a:t>
            </a:r>
            <a:r>
              <a:rPr lang="en-US" sz="2000" dirty="0"/>
              <a:t>were indications that a hate group was involved.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11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8540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1972356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Types of hate </a:t>
            </a:r>
            <a:r>
              <a:rPr lang="en-US" dirty="0"/>
              <a:t>c</a:t>
            </a:r>
            <a:r>
              <a:rPr lang="en-US" dirty="0" smtClean="0"/>
              <a:t>rimes</a:t>
            </a:r>
          </a:p>
          <a:p>
            <a:pPr lvl="1"/>
            <a:r>
              <a:rPr lang="en-US" dirty="0"/>
              <a:t>Racial/Ethnicity/national origin</a:t>
            </a:r>
          </a:p>
          <a:p>
            <a:pPr lvl="1"/>
            <a:r>
              <a:rPr lang="en-US" dirty="0" smtClean="0"/>
              <a:t>Religious </a:t>
            </a:r>
          </a:p>
          <a:p>
            <a:pPr lvl="1"/>
            <a:r>
              <a:rPr lang="en-US" dirty="0" smtClean="0"/>
              <a:t>Disability</a:t>
            </a:r>
          </a:p>
          <a:p>
            <a:pPr lvl="1"/>
            <a:r>
              <a:rPr lang="en-US" dirty="0" smtClean="0"/>
              <a:t>Sexual orientation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Gender Identity</a:t>
            </a:r>
          </a:p>
          <a:p>
            <a:r>
              <a:rPr lang="en-US" dirty="0" smtClean="0"/>
              <a:t>Extent of hate </a:t>
            </a:r>
            <a:r>
              <a:rPr lang="en-US" dirty="0"/>
              <a:t>c</a:t>
            </a:r>
            <a:r>
              <a:rPr lang="en-US" dirty="0" smtClean="0"/>
              <a:t>rimes</a:t>
            </a:r>
          </a:p>
          <a:p>
            <a:pPr lvl="1"/>
            <a:r>
              <a:rPr lang="en-US" dirty="0" smtClean="0"/>
              <a:t>In 2011, 1,944 law enforcement agencies reported 6,222 hate crime incidents.</a:t>
            </a:r>
          </a:p>
          <a:p>
            <a:pPr lvl="2"/>
            <a:r>
              <a:rPr lang="en-US" dirty="0" smtClean="0"/>
              <a:t>These consisted of 7,254 offenses committed by 5,724 offenders involving 7,697 victims.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99160" y="457200"/>
            <a:ext cx="7886700" cy="8540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/>
          <a:lstStyle/>
          <a:p>
            <a:r>
              <a:rPr lang="en-US" dirty="0" smtClean="0"/>
              <a:t>Hate </a:t>
            </a:r>
            <a:r>
              <a:rPr lang="en-US" dirty="0"/>
              <a:t>Groups</a:t>
            </a:r>
          </a:p>
          <a:p>
            <a:pPr lvl="1"/>
            <a:r>
              <a:rPr lang="en-US" dirty="0" smtClean="0"/>
              <a:t>According </a:t>
            </a:r>
            <a:r>
              <a:rPr lang="en-US" dirty="0"/>
              <a:t>to the Southern Poverty Law Center, Klan chapters grew from 72 in 2014 to 190 in 2015.  </a:t>
            </a:r>
          </a:p>
          <a:p>
            <a:pPr lvl="1"/>
            <a:r>
              <a:rPr lang="en-US" dirty="0" smtClean="0"/>
              <a:t>However</a:t>
            </a:r>
            <a:r>
              <a:rPr lang="en-US" dirty="0"/>
              <a:t>, this 2015 number of hate groups most likely underestimates the extent of the American radical right.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study revealed that an increase in access to the internet leads to an increase in racial hate crimes</a:t>
            </a:r>
          </a:p>
        </p:txBody>
      </p:sp>
    </p:spTree>
    <p:extLst>
      <p:ext uri="{BB962C8B-B14F-4D97-AF65-F5344CB8AC3E}">
        <p14:creationId xmlns:p14="http://schemas.microsoft.com/office/powerpoint/2010/main" val="127642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86700" cy="7778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79566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Anti-hate </a:t>
            </a:r>
            <a:r>
              <a:rPr lang="en-US" dirty="0"/>
              <a:t>c</a:t>
            </a:r>
            <a:r>
              <a:rPr lang="en-US" dirty="0" smtClean="0"/>
              <a:t>rime </a:t>
            </a:r>
            <a:r>
              <a:rPr lang="en-US" dirty="0"/>
              <a:t>l</a:t>
            </a:r>
            <a:r>
              <a:rPr lang="en-US" dirty="0" smtClean="0"/>
              <a:t>egislation</a:t>
            </a:r>
          </a:p>
          <a:p>
            <a:pPr lvl="1"/>
            <a:r>
              <a:rPr lang="en-US" dirty="0" smtClean="0"/>
              <a:t>Hate Crime Statistics Act of 1990</a:t>
            </a:r>
          </a:p>
          <a:p>
            <a:pPr lvl="1"/>
            <a:r>
              <a:rPr lang="en-US" dirty="0" smtClean="0"/>
              <a:t>The Violent Crime Control and Law Enforcement Act of 1994</a:t>
            </a:r>
          </a:p>
          <a:p>
            <a:pPr lvl="1"/>
            <a:r>
              <a:rPr lang="en-US" dirty="0" smtClean="0"/>
              <a:t>Church Arson Prevention Act of 1996</a:t>
            </a:r>
          </a:p>
          <a:p>
            <a:pPr lvl="1"/>
            <a:r>
              <a:rPr lang="en-US" dirty="0" smtClean="0"/>
              <a:t>Campus Hate Crimes Right to Know Act of 1997</a:t>
            </a:r>
          </a:p>
          <a:p>
            <a:pPr lvl="1"/>
            <a:r>
              <a:rPr lang="en-US" dirty="0" smtClean="0"/>
              <a:t>Matthew Shepard and James Byrd Jr. Hate Crimes Prevention Act of 2009</a:t>
            </a:r>
          </a:p>
          <a:p>
            <a:pPr lvl="1"/>
            <a:r>
              <a:rPr lang="en-US" dirty="0" smtClean="0"/>
              <a:t>Model State Legislation—Hate Crimes/Violence Against Homeless People</a:t>
            </a:r>
          </a:p>
          <a:p>
            <a:pPr marL="274638" lvl="1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86700" cy="777874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Hate </a:t>
            </a:r>
            <a:r>
              <a:rPr lang="en-US" dirty="0" smtClean="0">
                <a:solidFill>
                  <a:srgbClr val="CF5716"/>
                </a:solidFill>
              </a:rPr>
              <a:t>crimes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620043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Theoretical explanations of hate </a:t>
            </a:r>
            <a:r>
              <a:rPr lang="en-US" dirty="0"/>
              <a:t>c</a:t>
            </a:r>
            <a:r>
              <a:rPr lang="en-US" dirty="0" smtClean="0"/>
              <a:t>rimes</a:t>
            </a:r>
          </a:p>
          <a:p>
            <a:pPr lvl="1"/>
            <a:r>
              <a:rPr lang="en-US" dirty="0" smtClean="0"/>
              <a:t>Byers and Crider</a:t>
            </a:r>
          </a:p>
          <a:p>
            <a:pPr lvl="2"/>
            <a:r>
              <a:rPr lang="en-US" dirty="0" smtClean="0"/>
              <a:t>Examined hate crimes against the Amish using routine activities theory.</a:t>
            </a:r>
          </a:p>
          <a:p>
            <a:pPr lvl="1"/>
            <a:r>
              <a:rPr lang="en-US" dirty="0" smtClean="0"/>
              <a:t>Waldner and Berg</a:t>
            </a:r>
          </a:p>
          <a:p>
            <a:pPr lvl="2"/>
            <a:r>
              <a:rPr lang="en-US" dirty="0" smtClean="0"/>
              <a:t>Applied a revision of routine activities theory to understanding antigay violence.</a:t>
            </a:r>
          </a:p>
          <a:p>
            <a:pPr lvl="1"/>
            <a:r>
              <a:rPr lang="en-US" dirty="0" smtClean="0"/>
              <a:t>Plumm and colleagues</a:t>
            </a:r>
          </a:p>
          <a:p>
            <a:pPr lvl="2"/>
            <a:r>
              <a:rPr lang="en-US" dirty="0" smtClean="0"/>
              <a:t>Implemented a jury simulation model to explore different forms of victim blame involving an assault motivated by a bias against sexual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196</TotalTime>
  <Words>1639</Words>
  <Application>Microsoft Office PowerPoint</Application>
  <PresentationFormat>On-screen Show (4:3)</PresentationFormat>
  <Paragraphs>180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Presentation1</vt:lpstr>
      <vt:lpstr>Chapter 15</vt:lpstr>
      <vt:lpstr>Hate crimes</vt:lpstr>
      <vt:lpstr>Hate crimes</vt:lpstr>
      <vt:lpstr>Hate crimes</vt:lpstr>
      <vt:lpstr>Hate crimes</vt:lpstr>
      <vt:lpstr>Hate crimes</vt:lpstr>
      <vt:lpstr>Hate crimes</vt:lpstr>
      <vt:lpstr>Hate crimes</vt:lpstr>
      <vt:lpstr>Hate crimes</vt:lpstr>
      <vt:lpstr>Multicide</vt:lpstr>
      <vt:lpstr>Multicide</vt:lpstr>
      <vt:lpstr>Multicide</vt:lpstr>
      <vt:lpstr>Multicide</vt:lpstr>
      <vt:lpstr>Terrorism</vt:lpstr>
      <vt:lpstr>Terrorism</vt:lpstr>
      <vt:lpstr>Terrorism</vt:lpstr>
      <vt:lpstr>Terrorism</vt:lpstr>
      <vt:lpstr>Terrorism</vt:lpstr>
      <vt:lpstr>Terrorism</vt:lpstr>
      <vt:lpstr>Terrorism</vt:lpstr>
      <vt:lpstr>Terrorism</vt:lpstr>
      <vt:lpstr>Homeland security</vt:lpstr>
      <vt:lpstr>Homeland security</vt:lpstr>
      <vt:lpstr>Homeland security</vt:lpstr>
      <vt:lpstr>Homeland security</vt:lpstr>
      <vt:lpstr>Homeland security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34</cp:revision>
  <dcterms:created xsi:type="dcterms:W3CDTF">2013-03-02T03:04:06Z</dcterms:created>
  <dcterms:modified xsi:type="dcterms:W3CDTF">2017-02-13T16:16:43Z</dcterms:modified>
</cp:coreProperties>
</file>